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9" r:id="rId2"/>
    <p:sldId id="257" r:id="rId3"/>
    <p:sldId id="300" r:id="rId4"/>
    <p:sldId id="301" r:id="rId5"/>
    <p:sldId id="313" r:id="rId6"/>
    <p:sldId id="315" r:id="rId7"/>
    <p:sldId id="317" r:id="rId8"/>
    <p:sldId id="318" r:id="rId9"/>
    <p:sldId id="319" r:id="rId10"/>
    <p:sldId id="320" r:id="rId11"/>
    <p:sldId id="296" r:id="rId12"/>
    <p:sldId id="297" r:id="rId13"/>
    <p:sldId id="321" r:id="rId14"/>
    <p:sldId id="307" r:id="rId15"/>
    <p:sldId id="322" r:id="rId16"/>
    <p:sldId id="323" r:id="rId17"/>
    <p:sldId id="305" r:id="rId18"/>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62" d="100"/>
          <a:sy n="62" d="100"/>
        </p:scale>
        <p:origin x="-84" y="-4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9BD359-455E-447D-BEF8-00C51601CC41}" type="datetimeFigureOut">
              <a:rPr lang="ro-RO" smtClean="0"/>
              <a:pPr/>
              <a:t>20.02.2018</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004D3D-D1C8-4FD2-8942-0C8C0CD0EDE7}" type="slidenum">
              <a:rPr lang="ro-RO" smtClean="0"/>
              <a:pPr/>
              <a:t>‹#›</a:t>
            </a:fld>
            <a:endParaRPr lang="ro-RO"/>
          </a:p>
        </p:txBody>
      </p:sp>
    </p:spTree>
    <p:extLst>
      <p:ext uri="{BB962C8B-B14F-4D97-AF65-F5344CB8AC3E}">
        <p14:creationId xmlns="" xmlns:p14="http://schemas.microsoft.com/office/powerpoint/2010/main" val="80774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34994434-8DE1-48E4-8ACD-293311BA1294}" type="datetimeFigureOut">
              <a:rPr lang="ro-RO" smtClean="0"/>
              <a:pPr/>
              <a:t>20.02.2018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A7C2549-799F-430B-BA9C-F19D28DAC0E7}" type="slidenum">
              <a:rPr lang="ro-RO" smtClean="0"/>
              <a:pPr/>
              <a:t>‹#›</a:t>
            </a:fld>
            <a:endParaRPr lang="ro-RO"/>
          </a:p>
        </p:txBody>
      </p:sp>
    </p:spTree>
  </p:cSld>
  <p:clrMapOvr>
    <a:masterClrMapping/>
  </p:clrMapOvr>
  <p:transition spd="slow" advClick="0" advTm="1000">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34994434-8DE1-48E4-8ACD-293311BA1294}" type="datetimeFigureOut">
              <a:rPr lang="ro-RO" smtClean="0"/>
              <a:pPr/>
              <a:t>20.02.2018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A7C2549-799F-430B-BA9C-F19D28DAC0E7}" type="slidenum">
              <a:rPr lang="ro-RO" smtClean="0"/>
              <a:pPr/>
              <a:t>‹#›</a:t>
            </a:fld>
            <a:endParaRPr lang="ro-RO"/>
          </a:p>
        </p:txBody>
      </p:sp>
    </p:spTree>
  </p:cSld>
  <p:clrMapOvr>
    <a:masterClrMapping/>
  </p:clrMapOvr>
  <p:transition spd="slow" advClick="0" advTm="1000">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34994434-8DE1-48E4-8ACD-293311BA1294}" type="datetimeFigureOut">
              <a:rPr lang="ro-RO" smtClean="0"/>
              <a:pPr/>
              <a:t>20.02.2018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A7C2549-799F-430B-BA9C-F19D28DAC0E7}" type="slidenum">
              <a:rPr lang="ro-RO" smtClean="0"/>
              <a:pPr/>
              <a:t>‹#›</a:t>
            </a:fld>
            <a:endParaRPr lang="ro-RO"/>
          </a:p>
        </p:txBody>
      </p:sp>
    </p:spTree>
  </p:cSld>
  <p:clrMapOvr>
    <a:masterClrMapping/>
  </p:clrMapOvr>
  <p:transition spd="slow" advClick="0" advTm="1000">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34994434-8DE1-48E4-8ACD-293311BA1294}" type="datetimeFigureOut">
              <a:rPr lang="ro-RO" smtClean="0"/>
              <a:pPr/>
              <a:t>20.02.2018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A7C2549-799F-430B-BA9C-F19D28DAC0E7}" type="slidenum">
              <a:rPr lang="ro-RO" smtClean="0"/>
              <a:pPr/>
              <a:t>‹#›</a:t>
            </a:fld>
            <a:endParaRPr lang="ro-RO"/>
          </a:p>
        </p:txBody>
      </p:sp>
    </p:spTree>
  </p:cSld>
  <p:clrMapOvr>
    <a:masterClrMapping/>
  </p:clrMapOvr>
  <p:transition spd="slow" advClick="0" advTm="1000">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94434-8DE1-48E4-8ACD-293311BA1294}" type="datetimeFigureOut">
              <a:rPr lang="ro-RO" smtClean="0"/>
              <a:pPr/>
              <a:t>20.02.2018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A7C2549-799F-430B-BA9C-F19D28DAC0E7}" type="slidenum">
              <a:rPr lang="ro-RO" smtClean="0"/>
              <a:pPr/>
              <a:t>‹#›</a:t>
            </a:fld>
            <a:endParaRPr lang="ro-RO"/>
          </a:p>
        </p:txBody>
      </p:sp>
    </p:spTree>
  </p:cSld>
  <p:clrMapOvr>
    <a:masterClrMapping/>
  </p:clrMapOvr>
  <p:transition spd="slow" advClick="0" advTm="1000">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34994434-8DE1-48E4-8ACD-293311BA1294}" type="datetimeFigureOut">
              <a:rPr lang="ro-RO" smtClean="0"/>
              <a:pPr/>
              <a:t>20.02.2018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A7C2549-799F-430B-BA9C-F19D28DAC0E7}" type="slidenum">
              <a:rPr lang="ro-RO" smtClean="0"/>
              <a:pPr/>
              <a:t>‹#›</a:t>
            </a:fld>
            <a:endParaRPr lang="ro-RO"/>
          </a:p>
        </p:txBody>
      </p:sp>
    </p:spTree>
  </p:cSld>
  <p:clrMapOvr>
    <a:masterClrMapping/>
  </p:clrMapOvr>
  <p:transition spd="slow" advClick="0" advTm="1000">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34994434-8DE1-48E4-8ACD-293311BA1294}" type="datetimeFigureOut">
              <a:rPr lang="ro-RO" smtClean="0"/>
              <a:pPr/>
              <a:t>20.02.2018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EA7C2549-799F-430B-BA9C-F19D28DAC0E7}" type="slidenum">
              <a:rPr lang="ro-RO" smtClean="0"/>
              <a:pPr/>
              <a:t>‹#›</a:t>
            </a:fld>
            <a:endParaRPr lang="ro-RO"/>
          </a:p>
        </p:txBody>
      </p:sp>
    </p:spTree>
  </p:cSld>
  <p:clrMapOvr>
    <a:masterClrMapping/>
  </p:clrMapOvr>
  <p:transition spd="slow" advClick="0" advTm="1000">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34994434-8DE1-48E4-8ACD-293311BA1294}" type="datetimeFigureOut">
              <a:rPr lang="ro-RO" smtClean="0"/>
              <a:pPr/>
              <a:t>20.02.2018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EA7C2549-799F-430B-BA9C-F19D28DAC0E7}" type="slidenum">
              <a:rPr lang="ro-RO" smtClean="0"/>
              <a:pPr/>
              <a:t>‹#›</a:t>
            </a:fld>
            <a:endParaRPr lang="ro-RO"/>
          </a:p>
        </p:txBody>
      </p:sp>
    </p:spTree>
  </p:cSld>
  <p:clrMapOvr>
    <a:masterClrMapping/>
  </p:clrMapOvr>
  <p:transition spd="slow" advClick="0" advTm="1000">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94434-8DE1-48E4-8ACD-293311BA1294}" type="datetimeFigureOut">
              <a:rPr lang="ro-RO" smtClean="0"/>
              <a:pPr/>
              <a:t>20.02.2018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EA7C2549-799F-430B-BA9C-F19D28DAC0E7}" type="slidenum">
              <a:rPr lang="ro-RO" smtClean="0"/>
              <a:pPr/>
              <a:t>‹#›</a:t>
            </a:fld>
            <a:endParaRPr lang="ro-RO"/>
          </a:p>
        </p:txBody>
      </p:sp>
    </p:spTree>
  </p:cSld>
  <p:clrMapOvr>
    <a:masterClrMapping/>
  </p:clrMapOvr>
  <p:transition spd="slow" advClick="0" advTm="1000">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94434-8DE1-48E4-8ACD-293311BA1294}" type="datetimeFigureOut">
              <a:rPr lang="ro-RO" smtClean="0"/>
              <a:pPr/>
              <a:t>20.02.2018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A7C2549-799F-430B-BA9C-F19D28DAC0E7}" type="slidenum">
              <a:rPr lang="ro-RO" smtClean="0"/>
              <a:pPr/>
              <a:t>‹#›</a:t>
            </a:fld>
            <a:endParaRPr lang="ro-RO"/>
          </a:p>
        </p:txBody>
      </p:sp>
    </p:spTree>
  </p:cSld>
  <p:clrMapOvr>
    <a:masterClrMapping/>
  </p:clrMapOvr>
  <p:transition spd="slow" advClick="0" advTm="1000">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94434-8DE1-48E4-8ACD-293311BA1294}" type="datetimeFigureOut">
              <a:rPr lang="ro-RO" smtClean="0"/>
              <a:pPr/>
              <a:t>20.02.2018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A7C2549-799F-430B-BA9C-F19D28DAC0E7}" type="slidenum">
              <a:rPr lang="ro-RO" smtClean="0"/>
              <a:pPr/>
              <a:t>‹#›</a:t>
            </a:fld>
            <a:endParaRPr lang="ro-RO"/>
          </a:p>
        </p:txBody>
      </p:sp>
    </p:spTree>
  </p:cSld>
  <p:clrMapOvr>
    <a:masterClrMapping/>
  </p:clrMapOvr>
  <p:transition spd="slow" advClick="0" advTm="1000">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94434-8DE1-48E4-8ACD-293311BA1294}" type="datetimeFigureOut">
              <a:rPr lang="ro-RO" smtClean="0"/>
              <a:pPr/>
              <a:t>20.02.2018</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C2549-799F-430B-BA9C-F19D28DAC0E7}" type="slidenum">
              <a:rPr lang="ro-RO" smtClean="0"/>
              <a:pPr/>
              <a:t>‹#›</a:t>
            </a:fld>
            <a:endParaRPr lang="ro-RO"/>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00166" y="5429264"/>
            <a:ext cx="6215106" cy="35719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ro-RO" sz="1400" dirty="0" smtClean="0"/>
              <a:t>(după ce ați vizionat pagina, </a:t>
            </a:r>
            <a:r>
              <a:rPr lang="ro-RO" sz="1400" dirty="0" err="1" smtClean="0"/>
              <a:t>dati</a:t>
            </a:r>
            <a:r>
              <a:rPr lang="ro-RO" sz="1400" dirty="0" smtClean="0"/>
              <a:t> click pentru a trece la pagina următoare) </a:t>
            </a:r>
            <a:endParaRPr kumimoji="0" lang="ro-RO"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C:\Users\bogdan.puscasu\Desktop\smart-city.jpg"/>
          <p:cNvPicPr/>
          <p:nvPr/>
        </p:nvPicPr>
        <p:blipFill>
          <a:blip r:embed="rId2"/>
          <a:srcRect/>
          <a:stretch>
            <a:fillRect/>
          </a:stretch>
        </p:blipFill>
        <p:spPr bwMode="auto">
          <a:xfrm>
            <a:off x="1428728" y="1785926"/>
            <a:ext cx="6215106" cy="3286148"/>
          </a:xfrm>
          <a:prstGeom prst="rect">
            <a:avLst/>
          </a:prstGeom>
          <a:noFill/>
          <a:ln w="9525">
            <a:noFill/>
            <a:miter lim="800000"/>
            <a:headEnd/>
            <a:tailEnd/>
          </a:ln>
        </p:spPr>
      </p:pic>
      <p:sp>
        <p:nvSpPr>
          <p:cNvPr id="5" name="Subtitle 2"/>
          <p:cNvSpPr txBox="1">
            <a:spLocks/>
          </p:cNvSpPr>
          <p:nvPr/>
        </p:nvSpPr>
        <p:spPr>
          <a:xfrm>
            <a:off x="1357290" y="1000108"/>
            <a:ext cx="6215106" cy="57150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ro-RO" sz="2400" dirty="0" smtClean="0"/>
              <a:t>Piatra Neamț 2020 </a:t>
            </a:r>
            <a:r>
              <a:rPr lang="ro-RO" sz="2400" dirty="0" smtClean="0"/>
              <a:t>-</a:t>
            </a:r>
            <a:r>
              <a:rPr lang="ro-RO" sz="2400" dirty="0" smtClean="0"/>
              <a:t> Oraș Inteligent </a:t>
            </a:r>
            <a:endParaRPr kumimoji="0" lang="ro-RO"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1857364"/>
            <a:ext cx="7572428" cy="3120854"/>
          </a:xfrm>
          <a:prstGeom prst="rect">
            <a:avLst/>
          </a:prstGeom>
          <a:noFill/>
        </p:spPr>
        <p:txBody>
          <a:bodyPr wrap="square" rtlCol="0">
            <a:spAutoFit/>
          </a:bodyPr>
          <a:lstStyle/>
          <a:p>
            <a:pPr marL="342900" lvl="0" indent="-342900" algn="r">
              <a:spcBef>
                <a:spcPct val="20000"/>
              </a:spcBef>
              <a:defRPr/>
            </a:pPr>
            <a:r>
              <a:rPr lang="ro-RO" sz="2400" dirty="0" smtClean="0"/>
              <a:t>DUPĂ CARE</a:t>
            </a:r>
            <a:r>
              <a:rPr lang="en-US" sz="2400" dirty="0" smtClean="0"/>
              <a:t>, </a:t>
            </a:r>
            <a:endParaRPr lang="ro-RO" sz="2400" dirty="0" smtClean="0"/>
          </a:p>
          <a:p>
            <a:pPr marL="342900" lvl="0" indent="-342900" algn="r">
              <a:spcBef>
                <a:spcPct val="20000"/>
              </a:spcBef>
              <a:defRPr/>
            </a:pPr>
            <a:r>
              <a:rPr lang="ro-RO" sz="2400" dirty="0" smtClean="0"/>
              <a:t>AM PROPUS CONSILIULUI LOCAL</a:t>
            </a:r>
          </a:p>
          <a:p>
            <a:pPr marL="342900" lvl="0" indent="-342900" algn="r">
              <a:spcBef>
                <a:spcPct val="20000"/>
              </a:spcBef>
              <a:defRPr/>
            </a:pPr>
            <a:r>
              <a:rPr lang="ro-RO" sz="2400" dirty="0" smtClean="0"/>
              <a:t>SĂ NE ASUMĂM ACEASTĂ DIRECȚIE </a:t>
            </a:r>
          </a:p>
          <a:p>
            <a:pPr marL="342900" lvl="0" indent="-342900" algn="r">
              <a:spcBef>
                <a:spcPct val="20000"/>
              </a:spcBef>
              <a:defRPr/>
            </a:pPr>
            <a:r>
              <a:rPr lang="ro-RO" sz="2400" dirty="0" smtClean="0"/>
              <a:t>PRINTR-O DECLARAȚIE PUBLICĂ</a:t>
            </a:r>
          </a:p>
          <a:p>
            <a:pPr marL="342900" lvl="0" indent="-342900" algn="r">
              <a:spcBef>
                <a:spcPct val="20000"/>
              </a:spcBef>
              <a:defRPr/>
            </a:pPr>
            <a:r>
              <a:rPr lang="ro-RO" sz="2400" dirty="0" smtClean="0"/>
              <a:t>NUMITĂ </a:t>
            </a:r>
            <a:r>
              <a:rPr lang="en-US" sz="2400" dirty="0" smtClean="0"/>
              <a:t>“</a:t>
            </a:r>
            <a:r>
              <a:rPr lang="ro-RO" sz="2400" dirty="0" smtClean="0"/>
              <a:t>PIATRA NEAMȚ 2020- ORAȘ INTELIGENT</a:t>
            </a:r>
            <a:r>
              <a:rPr lang="en-US" sz="2400" dirty="0" smtClean="0"/>
              <a:t>”</a:t>
            </a:r>
            <a:r>
              <a:rPr lang="ro-RO" sz="2400" dirty="0" smtClean="0"/>
              <a:t>,</a:t>
            </a:r>
          </a:p>
          <a:p>
            <a:pPr marL="342900" lvl="0" indent="-342900" algn="r">
              <a:spcBef>
                <a:spcPct val="20000"/>
              </a:spcBef>
              <a:defRPr/>
            </a:pPr>
            <a:r>
              <a:rPr lang="ro-RO" sz="2400" dirty="0" smtClean="0"/>
              <a:t>CARE CONȚINE ȘI LINIA STRATEGICĂ (VIZIUNEA) PROPRIE,</a:t>
            </a:r>
          </a:p>
          <a:p>
            <a:pPr marL="342900" lvl="0" indent="-342900" algn="r">
              <a:spcBef>
                <a:spcPct val="20000"/>
              </a:spcBef>
              <a:defRPr/>
            </a:pPr>
            <a:r>
              <a:rPr lang="ro-RO" sz="2400" dirty="0" smtClean="0"/>
              <a:t>(ADOPTATĂ LA SFÂRȘITUL ANULUI 2015)    </a:t>
            </a:r>
            <a:endParaRPr lang="ro-RO" sz="2400"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2143108" y="357166"/>
            <a:ext cx="5023495" cy="6143668"/>
          </a:xfrm>
          <a:prstGeom prst="rect">
            <a:avLst/>
          </a:prstGeom>
          <a:noFill/>
          <a:ln w="9525">
            <a:noFill/>
            <a:miter lim="800000"/>
            <a:headEnd/>
            <a:tailEnd/>
          </a:ln>
          <a:effectLst/>
        </p:spPr>
      </p:pic>
      <p:pic>
        <p:nvPicPr>
          <p:cNvPr id="3" name="Picture 2" descr="C:\Users\user\Desktop\Picture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28728" y="2500306"/>
            <a:ext cx="6250748" cy="149596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5000"/>
                                  </p:stCondLst>
                                  <p:childTnLst>
                                    <p:animEffect transition="out" filter="fade">
                                      <p:cBhvr>
                                        <p:cTn id="9" dur="5000"/>
                                        <p:tgtEl>
                                          <p:spTgt spid="39938"/>
                                        </p:tgtEl>
                                      </p:cBhvr>
                                    </p:animEffect>
                                    <p:set>
                                      <p:cBhvr>
                                        <p:cTn id="10" dur="1" fill="hold">
                                          <p:stCondLst>
                                            <p:cond delay="4999"/>
                                          </p:stCondLst>
                                        </p:cTn>
                                        <p:tgtEl>
                                          <p:spTgt spid="39938"/>
                                        </p:tgtEl>
                                        <p:attrNameLst>
                                          <p:attrName>style.visibility</p:attrName>
                                        </p:attrNameLst>
                                      </p:cBhvr>
                                      <p:to>
                                        <p:strVal val="hidden"/>
                                      </p:to>
                                    </p:set>
                                  </p:childTnLst>
                                </p:cTn>
                              </p:par>
                            </p:childTnLst>
                          </p:cTn>
                        </p:par>
                        <p:par>
                          <p:cTn id="11" fill="hold">
                            <p:stCondLst>
                              <p:cond delay="10000"/>
                            </p:stCondLst>
                            <p:childTnLst>
                              <p:par>
                                <p:cTn id="12" presetID="6" presetClass="emph" presetSubtype="0" fill="hold" nodeType="afterEffect">
                                  <p:stCondLst>
                                    <p:cond delay="0"/>
                                  </p:stCondLst>
                                  <p:childTnLst>
                                    <p:animScale>
                                      <p:cBhvr>
                                        <p:cTn id="1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2071678"/>
            <a:ext cx="6286544" cy="2603790"/>
          </a:xfrm>
          <a:prstGeom prst="rect">
            <a:avLst/>
          </a:prstGeom>
          <a:noFill/>
        </p:spPr>
        <p:txBody>
          <a:bodyPr wrap="square" rtlCol="0">
            <a:spAutoFit/>
          </a:bodyPr>
          <a:lstStyle/>
          <a:p>
            <a:pPr marL="342900" indent="-342900" algn="r">
              <a:spcBef>
                <a:spcPct val="20000"/>
              </a:spcBef>
              <a:defRPr/>
            </a:pPr>
            <a:r>
              <a:rPr lang="ro-RO" sz="2400" dirty="0" smtClean="0"/>
              <a:t>AM COMPLETAT APOI STRATEGIA DE DEZVOLTARE URBANĂ INTEGRATĂ </a:t>
            </a:r>
          </a:p>
          <a:p>
            <a:pPr marL="342900" indent="-342900" algn="r">
              <a:spcBef>
                <a:spcPct val="20000"/>
              </a:spcBef>
              <a:defRPr/>
            </a:pPr>
            <a:r>
              <a:rPr lang="ro-RO" sz="2400" dirty="0" smtClean="0"/>
              <a:t>CU NOUL </a:t>
            </a:r>
            <a:r>
              <a:rPr lang="x-none" sz="2400" smtClean="0"/>
              <a:t>OBIECTIV STRATEGIC </a:t>
            </a:r>
            <a:r>
              <a:rPr lang="ro-RO" sz="2400" dirty="0" smtClean="0"/>
              <a:t>4 -</a:t>
            </a:r>
            <a:r>
              <a:rPr lang="x-none" sz="2400" smtClean="0"/>
              <a:t> </a:t>
            </a:r>
            <a:endParaRPr lang="ro-RO" sz="2400" dirty="0" smtClean="0"/>
          </a:p>
          <a:p>
            <a:pPr marL="342900" indent="-342900" algn="r">
              <a:spcBef>
                <a:spcPct val="20000"/>
              </a:spcBef>
              <a:defRPr/>
            </a:pPr>
            <a:r>
              <a:rPr lang="en-US" sz="2400" dirty="0" smtClean="0"/>
              <a:t>“</a:t>
            </a:r>
            <a:r>
              <a:rPr lang="x-none" sz="2400" smtClean="0"/>
              <a:t>IMPLEMENTAREA MISIUNII SMART CITY</a:t>
            </a:r>
            <a:r>
              <a:rPr lang="en-US" sz="2400" dirty="0" smtClean="0"/>
              <a:t>”</a:t>
            </a:r>
            <a:r>
              <a:rPr lang="ro-RO" sz="2400" dirty="0" smtClean="0"/>
              <a:t>, </a:t>
            </a:r>
          </a:p>
          <a:p>
            <a:pPr marL="342900" indent="-342900" algn="r">
              <a:spcBef>
                <a:spcPct val="20000"/>
              </a:spcBef>
              <a:defRPr/>
            </a:pPr>
            <a:r>
              <a:rPr lang="ro-RO" sz="2400" dirty="0" smtClean="0"/>
              <a:t>5 OBIECTIVE SPECIFICE </a:t>
            </a:r>
          </a:p>
          <a:p>
            <a:pPr marL="342900" indent="-342900" algn="r">
              <a:spcBef>
                <a:spcPct val="20000"/>
              </a:spcBef>
              <a:defRPr/>
            </a:pPr>
            <a:r>
              <a:rPr lang="ro-RO" sz="2400" dirty="0" smtClean="0"/>
              <a:t>ȘI 10 MĂSURI CONCRETE. </a:t>
            </a:r>
            <a:endParaRPr lang="ro-RO" sz="2400"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7686" y="642918"/>
            <a:ext cx="3500462" cy="461665"/>
          </a:xfrm>
          <a:prstGeom prst="rect">
            <a:avLst/>
          </a:prstGeom>
          <a:noFill/>
        </p:spPr>
        <p:txBody>
          <a:bodyPr wrap="square" rtlCol="0">
            <a:spAutoFit/>
          </a:bodyPr>
          <a:lstStyle/>
          <a:p>
            <a:r>
              <a:rPr lang="ro-RO" sz="2400" dirty="0" smtClean="0"/>
              <a:t>ȘI AM TRECUT LA TREABĂ. </a:t>
            </a:r>
            <a:endParaRPr lang="ro-RO" sz="2400" dirty="0"/>
          </a:p>
        </p:txBody>
      </p:sp>
      <p:pic>
        <p:nvPicPr>
          <p:cNvPr id="2050" name="Picture 2" descr="C:\Users\bogdan.puscasu\Desktop\smart city\smart zone Telekom\image-2017-12-20-22188062-41-telekom-smart-city.png"/>
          <p:cNvPicPr>
            <a:picLocks noChangeAspect="1" noChangeArrowheads="1"/>
          </p:cNvPicPr>
          <p:nvPr/>
        </p:nvPicPr>
        <p:blipFill>
          <a:blip r:embed="rId2"/>
          <a:srcRect/>
          <a:stretch>
            <a:fillRect/>
          </a:stretch>
        </p:blipFill>
        <p:spPr bwMode="auto">
          <a:xfrm>
            <a:off x="1428728" y="1357298"/>
            <a:ext cx="3303492" cy="2143140"/>
          </a:xfrm>
          <a:prstGeom prst="rect">
            <a:avLst/>
          </a:prstGeom>
          <a:noFill/>
        </p:spPr>
      </p:pic>
      <p:pic>
        <p:nvPicPr>
          <p:cNvPr id="6" name="Picture 5" descr="s2_ziareromania_ro"/>
          <p:cNvPicPr>
            <a:picLocks noChangeAspect="1" noChangeArrowheads="1"/>
          </p:cNvPicPr>
          <p:nvPr/>
        </p:nvPicPr>
        <p:blipFill>
          <a:blip r:embed="rId3"/>
          <a:srcRect/>
          <a:stretch>
            <a:fillRect/>
          </a:stretch>
        </p:blipFill>
        <p:spPr bwMode="auto">
          <a:xfrm>
            <a:off x="4857752" y="1357299"/>
            <a:ext cx="2849440" cy="2143615"/>
          </a:xfrm>
          <a:prstGeom prst="rect">
            <a:avLst/>
          </a:prstGeom>
          <a:noFill/>
          <a:ln w="9525">
            <a:noFill/>
            <a:miter lim="800000"/>
            <a:headEnd/>
            <a:tailEnd/>
          </a:ln>
        </p:spPr>
      </p:pic>
      <p:pic>
        <p:nvPicPr>
          <p:cNvPr id="1027" name="Picture 3" descr="C:\Users\bogdan.puscasu\Desktop\Panou-parcare-Piatra-Neamt-final.png"/>
          <p:cNvPicPr>
            <a:picLocks noChangeAspect="1" noChangeArrowheads="1"/>
          </p:cNvPicPr>
          <p:nvPr/>
        </p:nvPicPr>
        <p:blipFill>
          <a:blip r:embed="rId4"/>
          <a:srcRect/>
          <a:stretch>
            <a:fillRect/>
          </a:stretch>
        </p:blipFill>
        <p:spPr bwMode="auto">
          <a:xfrm>
            <a:off x="1428728" y="3643314"/>
            <a:ext cx="3295650" cy="1928826"/>
          </a:xfrm>
          <a:prstGeom prst="rect">
            <a:avLst/>
          </a:prstGeom>
          <a:noFill/>
        </p:spPr>
      </p:pic>
      <p:pic>
        <p:nvPicPr>
          <p:cNvPr id="1029" name="Picture 5" descr="C:\Users\bogdan.puscasu\Desktop\piatra-neamt-supraveghere-video.jpg"/>
          <p:cNvPicPr>
            <a:picLocks noChangeAspect="1" noChangeArrowheads="1"/>
          </p:cNvPicPr>
          <p:nvPr/>
        </p:nvPicPr>
        <p:blipFill>
          <a:blip r:embed="rId5"/>
          <a:srcRect/>
          <a:stretch>
            <a:fillRect/>
          </a:stretch>
        </p:blipFill>
        <p:spPr bwMode="auto">
          <a:xfrm>
            <a:off x="4857752" y="3643314"/>
            <a:ext cx="2857520" cy="1928826"/>
          </a:xfrm>
          <a:prstGeom prst="rect">
            <a:avLst/>
          </a:prstGeom>
          <a:noFill/>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0-#ppt_w/2"/>
                                          </p:val>
                                        </p:tav>
                                        <p:tav tm="100000">
                                          <p:val>
                                            <p:strVal val="#ppt_x"/>
                                          </p:val>
                                        </p:tav>
                                      </p:tavLst>
                                    </p:anim>
                                    <p:anim calcmode="lin" valueType="num">
                                      <p:cBhvr additive="base">
                                        <p:cTn id="18" dur="500" fill="hold"/>
                                        <p:tgtEl>
                                          <p:spTgt spid="102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 calcmode="lin" valueType="num">
                                      <p:cBhvr additive="base">
                                        <p:cTn id="22" dur="500" fill="hold"/>
                                        <p:tgtEl>
                                          <p:spTgt spid="1029"/>
                                        </p:tgtEl>
                                        <p:attrNameLst>
                                          <p:attrName>ppt_x</p:attrName>
                                        </p:attrNameLst>
                                      </p:cBhvr>
                                      <p:tavLst>
                                        <p:tav tm="0">
                                          <p:val>
                                            <p:strVal val="#ppt_x"/>
                                          </p:val>
                                        </p:tav>
                                        <p:tav tm="100000">
                                          <p:val>
                                            <p:strVal val="#ppt_x"/>
                                          </p:val>
                                        </p:tav>
                                      </p:tavLst>
                                    </p:anim>
                                    <p:anim calcmode="lin" valueType="num">
                                      <p:cBhvr additive="base">
                                        <p:cTn id="23"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785786" y="1785926"/>
            <a:ext cx="7143800" cy="3214710"/>
          </a:xfrm>
          <a:prstGeom prst="rect">
            <a:avLst/>
          </a:prstGeom>
        </p:spPr>
        <p:txBody>
          <a:bodyPr vert="horz" lIns="91440" tIns="45720" rIns="91440" bIns="45720" rtlCol="0">
            <a:noAutofit/>
          </a:bodyPr>
          <a:lstStyle/>
          <a:p>
            <a:pPr marL="342900" lvl="0" indent="-342900" algn="r">
              <a:spcBef>
                <a:spcPct val="20000"/>
              </a:spcBef>
              <a:defRPr/>
            </a:pPr>
            <a:r>
              <a:rPr lang="ro-RO" sz="2400" dirty="0" smtClean="0"/>
              <a:t>O COMPONENTĂ IMPORTANTĂ </a:t>
            </a:r>
          </a:p>
          <a:p>
            <a:pPr marL="342900" lvl="0" indent="-342900" algn="r">
              <a:spcBef>
                <a:spcPct val="20000"/>
              </a:spcBef>
              <a:defRPr/>
            </a:pPr>
            <a:r>
              <a:rPr lang="ro-RO" sz="2400" dirty="0" smtClean="0"/>
              <a:t>A </a:t>
            </a:r>
            <a:r>
              <a:rPr lang="ro-RO" sz="2400" dirty="0" smtClean="0"/>
              <a:t>RELAȚI</a:t>
            </a:r>
            <a:r>
              <a:rPr lang="ro-RO" sz="2400" dirty="0" smtClean="0"/>
              <a:t>EI CU PUBLICUL </a:t>
            </a:r>
          </a:p>
          <a:p>
            <a:pPr marL="342900" lvl="0" indent="-342900" algn="r">
              <a:spcBef>
                <a:spcPct val="20000"/>
              </a:spcBef>
              <a:defRPr/>
            </a:pPr>
            <a:r>
              <a:rPr lang="ro-RO" sz="2400" dirty="0" smtClean="0"/>
              <a:t>ESTE INTERFAȚA ONLINE (SITE-UL PRIMĂRIEI) </a:t>
            </a:r>
          </a:p>
          <a:p>
            <a:pPr marL="342900" lvl="0" indent="-342900" algn="r">
              <a:spcBef>
                <a:spcPct val="20000"/>
              </a:spcBef>
              <a:defRPr/>
            </a:pPr>
            <a:r>
              <a:rPr lang="ro-RO" sz="2400" dirty="0" smtClean="0"/>
              <a:t>Imaginile ce urmează  sunt capturi de ecran, </a:t>
            </a:r>
          </a:p>
          <a:p>
            <a:pPr marL="342900" lvl="0" indent="-342900" algn="r">
              <a:spcBef>
                <a:spcPct val="20000"/>
              </a:spcBef>
              <a:defRPr/>
            </a:pPr>
            <a:r>
              <a:rPr lang="ro-RO" sz="2400" dirty="0" smtClean="0"/>
              <a:t>cu </a:t>
            </a:r>
            <a:r>
              <a:rPr lang="ro-RO" sz="2400" dirty="0" err="1" smtClean="0"/>
              <a:t>sectiunile</a:t>
            </a:r>
            <a:r>
              <a:rPr lang="ro-RO" sz="2400" dirty="0" smtClean="0"/>
              <a:t> interactive existente</a:t>
            </a:r>
          </a:p>
          <a:p>
            <a:pPr marL="342900" lvl="0" indent="-342900" algn="r">
              <a:spcBef>
                <a:spcPct val="20000"/>
              </a:spcBef>
              <a:defRPr/>
            </a:pPr>
            <a:r>
              <a:rPr lang="ro-RO" sz="2400" dirty="0" smtClean="0"/>
              <a:t> ACTE NECESARE , GHIȘEUL.RO, SERVICII ONLINE, </a:t>
            </a:r>
          </a:p>
          <a:p>
            <a:pPr marL="342900" lvl="0" indent="-342900" algn="r">
              <a:spcBef>
                <a:spcPct val="20000"/>
              </a:spcBef>
              <a:defRPr/>
            </a:pPr>
            <a:r>
              <a:rPr lang="ro-RO" sz="2400" dirty="0" smtClean="0"/>
              <a:t>instrumente care vor fi dezvoltate.  </a:t>
            </a:r>
            <a:endParaRPr lang="ro-RO" sz="2400"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ogdan.puscasu\Desktop\captura1.jpg"/>
          <p:cNvPicPr>
            <a:picLocks noChangeAspect="1" noChangeArrowheads="1"/>
          </p:cNvPicPr>
          <p:nvPr/>
        </p:nvPicPr>
        <p:blipFill>
          <a:blip r:embed="rId2"/>
          <a:srcRect/>
          <a:stretch>
            <a:fillRect/>
          </a:stretch>
        </p:blipFill>
        <p:spPr bwMode="auto">
          <a:xfrm>
            <a:off x="714348" y="357166"/>
            <a:ext cx="7681233" cy="6215106"/>
          </a:xfrm>
          <a:prstGeom prst="rect">
            <a:avLst/>
          </a:prstGeom>
          <a:noFill/>
        </p:spPr>
      </p:pic>
      <p:pic>
        <p:nvPicPr>
          <p:cNvPr id="1028" name="Picture 4" descr="C:\Users\bogdan.puscasu\Desktop\captura2.jpg"/>
          <p:cNvPicPr>
            <a:picLocks noChangeAspect="1" noChangeArrowheads="1"/>
          </p:cNvPicPr>
          <p:nvPr/>
        </p:nvPicPr>
        <p:blipFill>
          <a:blip r:embed="rId3"/>
          <a:srcRect/>
          <a:stretch>
            <a:fillRect/>
          </a:stretch>
        </p:blipFill>
        <p:spPr bwMode="auto">
          <a:xfrm>
            <a:off x="785786" y="357166"/>
            <a:ext cx="7464450" cy="6204528"/>
          </a:xfrm>
          <a:prstGeom prst="rect">
            <a:avLst/>
          </a:prstGeom>
          <a:noFill/>
        </p:spPr>
      </p:pic>
      <p:sp>
        <p:nvSpPr>
          <p:cNvPr id="7" name="Rounded Rectangle 6"/>
          <p:cNvSpPr/>
          <p:nvPr/>
        </p:nvSpPr>
        <p:spPr>
          <a:xfrm>
            <a:off x="6786578" y="428604"/>
            <a:ext cx="1000132" cy="2143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Rounded Rectangle 7"/>
          <p:cNvSpPr/>
          <p:nvPr/>
        </p:nvSpPr>
        <p:spPr>
          <a:xfrm>
            <a:off x="4643438" y="357166"/>
            <a:ext cx="714380" cy="2143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Rounded Rectangle 8"/>
          <p:cNvSpPr/>
          <p:nvPr/>
        </p:nvSpPr>
        <p:spPr>
          <a:xfrm>
            <a:off x="7286644" y="3286124"/>
            <a:ext cx="1000132" cy="3428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1027"/>
                                        </p:tgtEl>
                                      </p:cBhvr>
                                    </p:animEffect>
                                    <p:set>
                                      <p:cBhvr>
                                        <p:cTn id="18" dur="1" fill="hold">
                                          <p:stCondLst>
                                            <p:cond delay="1999"/>
                                          </p:stCondLst>
                                        </p:cTn>
                                        <p:tgtEl>
                                          <p:spTgt spid="1027"/>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8"/>
                                        </p:tgtEl>
                                      </p:cBhvr>
                                    </p:animEffect>
                                    <p:set>
                                      <p:cBhvr>
                                        <p:cTn id="21" dur="1" fill="hold">
                                          <p:stCondLst>
                                            <p:cond delay="19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9"/>
                                        </p:tgtEl>
                                      </p:cBhvr>
                                    </p:animEffect>
                                    <p:set>
                                      <p:cBhvr>
                                        <p:cTn id="24" dur="1" fill="hold">
                                          <p:stCondLst>
                                            <p:cond delay="1999"/>
                                          </p:stCondLst>
                                        </p:cTn>
                                        <p:tgtEl>
                                          <p:spTgt spid="9"/>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2000"/>
                                        <p:tgtEl>
                                          <p:spTgt spid="1028"/>
                                        </p:tgtEl>
                                      </p:cBhvr>
                                    </p:animEffect>
                                  </p:childTnLst>
                                </p:cTn>
                              </p:par>
                            </p:childTnLst>
                          </p:cTn>
                        </p:par>
                        <p:par>
                          <p:cTn id="28" fill="hold">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42976" y="357166"/>
            <a:ext cx="678657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Pînă</a:t>
            </a:r>
            <a:r>
              <a:rPr kumimoji="0" lang="ro-R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în 2020, și în Piatra Neamț vor fi vizibile acele elemente ce definesc un oraș inteligent : un sistem de iluminat public (mai degrabă un </a:t>
            </a:r>
            <a:r>
              <a:rPr kumimoji="0" lang="ro-RO"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smart-grid</a:t>
            </a:r>
            <a:r>
              <a:rPr kumimoji="0" lang="ro-R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care va suporta panouri solare, conectivitate wireless și camere de supraveghere, stații de așteptare și mijloace de transport public interconectate, interfețe stradale cu administrația sau de informare turistică, puncte de încărcare pentru mașinile electrice, o rețea de piste pentru bicicliști cu puncte și terminale de tip </a:t>
            </a:r>
            <a:r>
              <a:rPr kumimoji="0" lang="ro-RO"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hub</a:t>
            </a:r>
            <a:r>
              <a:rPr kumimoji="0" lang="ro-R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(stații de </a:t>
            </a:r>
            <a:r>
              <a:rPr kumimoji="0" lang="ro-RO"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inchiriat</a:t>
            </a:r>
            <a:r>
              <a:rPr kumimoji="0" lang="ro-R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biciclete pe bază de </a:t>
            </a:r>
            <a:r>
              <a:rPr kumimoji="0" lang="ro-RO"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card</a:t>
            </a:r>
            <a:r>
              <a:rPr kumimoji="0" lang="ro-R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parcări inteligente, săli de clasă inteligente, etc.</a:t>
            </a:r>
            <a:endParaRPr kumimoji="0" lang="ro-RO"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Mult mai mult decât ceea ce se va schimba fizic în oraș, va conta ceea ce nu se vede decât pe ecranele telefoanelor, tabletelor și altor </a:t>
            </a:r>
            <a:r>
              <a:rPr kumimoji="0" lang="ro-RO"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device-uri</a:t>
            </a:r>
            <a:r>
              <a:rPr kumimoji="0" lang="ro-R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personale care vor exista în 2020 : ce poți face tu, cu acel dispozitiv, într-un oraș inteligent. </a:t>
            </a:r>
            <a:endParaRPr kumimoji="0" lang="ro-RO"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C:\Users\bogdan.puscasu\Desktop\personal\poze\CD\piatra-neamt-little-planet.jpg"/>
          <p:cNvPicPr>
            <a:picLocks noChangeAspect="1" noChangeArrowheads="1"/>
          </p:cNvPicPr>
          <p:nvPr/>
        </p:nvPicPr>
        <p:blipFill>
          <a:blip r:embed="rId2"/>
          <a:srcRect/>
          <a:stretch>
            <a:fillRect/>
          </a:stretch>
        </p:blipFill>
        <p:spPr bwMode="auto">
          <a:xfrm>
            <a:off x="2000232" y="1142984"/>
            <a:ext cx="4857784" cy="4468898"/>
          </a:xfrm>
          <a:prstGeom prst="rect">
            <a:avLst/>
          </a:prstGeom>
          <a:noFill/>
        </p:spPr>
      </p:pic>
      <p:sp>
        <p:nvSpPr>
          <p:cNvPr id="4" name="Subtitle 2"/>
          <p:cNvSpPr txBox="1">
            <a:spLocks/>
          </p:cNvSpPr>
          <p:nvPr/>
        </p:nvSpPr>
        <p:spPr>
          <a:xfrm>
            <a:off x="2500298" y="5857892"/>
            <a:ext cx="4000528" cy="5715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o-RO" sz="2400" dirty="0" smtClean="0"/>
              <a:t>SERVICII PUBLICE INTELIGENTE</a:t>
            </a:r>
            <a:endParaRPr kumimoji="0" lang="ro-RO"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2928926" y="428604"/>
            <a:ext cx="3071834" cy="461665"/>
          </a:xfrm>
          <a:prstGeom prst="rect">
            <a:avLst/>
          </a:prstGeom>
          <a:noFill/>
        </p:spPr>
        <p:txBody>
          <a:bodyPr wrap="square" rtlCol="0">
            <a:spAutoFit/>
          </a:bodyPr>
          <a:lstStyle/>
          <a:p>
            <a:r>
              <a:rPr lang="ro-RO" sz="2400" dirty="0" smtClean="0"/>
              <a:t>MISIUNEA SMART CITY</a:t>
            </a:r>
            <a:endParaRPr lang="ro-RO" sz="2400"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38" y="857232"/>
            <a:ext cx="6858048" cy="785817"/>
          </a:xfrm>
        </p:spPr>
        <p:txBody>
          <a:bodyPr>
            <a:noAutofit/>
          </a:bodyPr>
          <a:lstStyle/>
          <a:p>
            <a:pPr algn="just"/>
            <a:r>
              <a:rPr lang="ro-RO" sz="2400" dirty="0" smtClean="0"/>
              <a:t>DIN PĂCATE, ÎN ROMÂNIA ÎNCĂ AVEM DE A FACE CU O PERCEPȚIE GREȘITĂ SAU VAGĂ - VIZIUNE LIMITATĂ</a:t>
            </a:r>
            <a:r>
              <a:rPr lang="en-US" sz="2400" dirty="0" smtClean="0"/>
              <a:t>.</a:t>
            </a:r>
            <a:r>
              <a:rPr lang="ro-RO" sz="2400" dirty="0" smtClean="0"/>
              <a:t> </a:t>
            </a:r>
            <a:endParaRPr lang="ro-RO" sz="2400" dirty="0"/>
          </a:p>
        </p:txBody>
      </p:sp>
      <p:sp>
        <p:nvSpPr>
          <p:cNvPr id="3" name="Subtitle 2"/>
          <p:cNvSpPr>
            <a:spLocks noGrp="1"/>
          </p:cNvSpPr>
          <p:nvPr>
            <p:ph type="subTitle" idx="1"/>
          </p:nvPr>
        </p:nvSpPr>
        <p:spPr>
          <a:xfrm>
            <a:off x="1071538" y="5286388"/>
            <a:ext cx="6786610" cy="571504"/>
          </a:xfrm>
        </p:spPr>
        <p:txBody>
          <a:bodyPr>
            <a:normAutofit/>
          </a:bodyPr>
          <a:lstStyle/>
          <a:p>
            <a:r>
              <a:rPr lang="ro-RO" sz="2400" dirty="0" smtClean="0"/>
              <a:t>(</a:t>
            </a:r>
            <a:r>
              <a:rPr lang="en-US" sz="2400" dirty="0" smtClean="0"/>
              <a:t>DE </a:t>
            </a:r>
            <a:r>
              <a:rPr lang="ro-RO" sz="2400" dirty="0" smtClean="0"/>
              <a:t>EX </a:t>
            </a:r>
            <a:r>
              <a:rPr lang="en-US" sz="2400" dirty="0" smtClean="0"/>
              <a:t>:</a:t>
            </a:r>
            <a:r>
              <a:rPr lang="ro-RO" sz="2400" dirty="0" smtClean="0"/>
              <a:t> </a:t>
            </a:r>
            <a:r>
              <a:rPr lang="en-US" sz="2400" dirty="0" smtClean="0"/>
              <a:t>SMART CITY = </a:t>
            </a:r>
            <a:r>
              <a:rPr lang="ro-RO" sz="2400" dirty="0" smtClean="0"/>
              <a:t>INTERNET / </a:t>
            </a:r>
            <a:r>
              <a:rPr lang="en-US" sz="2400" dirty="0" smtClean="0"/>
              <a:t>LUME</a:t>
            </a:r>
            <a:r>
              <a:rPr lang="ro-RO" sz="2400" dirty="0" smtClean="0"/>
              <a:t>A</a:t>
            </a:r>
            <a:r>
              <a:rPr lang="en-US" sz="2400" dirty="0" smtClean="0"/>
              <a:t> DIGITAL</a:t>
            </a:r>
            <a:r>
              <a:rPr lang="ro-RO" sz="2400" dirty="0" smtClean="0"/>
              <a:t>Ă)</a:t>
            </a:r>
            <a:endParaRPr lang="ro-RO" sz="2400" dirty="0"/>
          </a:p>
        </p:txBody>
      </p:sp>
      <p:pic>
        <p:nvPicPr>
          <p:cNvPr id="4" name="Picture 3" descr="C:\Users\bogdan.puscasu\Desktop\promovaregoogle.jpg"/>
          <p:cNvPicPr/>
          <p:nvPr/>
        </p:nvPicPr>
        <p:blipFill>
          <a:blip r:embed="rId2" cstate="print"/>
          <a:srcRect/>
          <a:stretch>
            <a:fillRect/>
          </a:stretch>
        </p:blipFill>
        <p:spPr bwMode="auto">
          <a:xfrm>
            <a:off x="1214414" y="2143116"/>
            <a:ext cx="6643734" cy="278608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5429264"/>
            <a:ext cx="7143800" cy="642934"/>
          </a:xfrm>
        </p:spPr>
        <p:txBody>
          <a:bodyPr>
            <a:normAutofit/>
          </a:bodyPr>
          <a:lstStyle/>
          <a:p>
            <a:r>
              <a:rPr lang="ro-RO" sz="2400" dirty="0" smtClean="0"/>
              <a:t>DAR UN ORAȘ </a:t>
            </a:r>
            <a:r>
              <a:rPr lang="en-US" sz="2400" dirty="0" smtClean="0"/>
              <a:t>INTELIGENT NU POATE FI DEC</a:t>
            </a:r>
            <a:r>
              <a:rPr lang="ro-RO" sz="2400" dirty="0" smtClean="0"/>
              <a:t>ÂT </a:t>
            </a:r>
            <a:r>
              <a:rPr lang="en-US" sz="2400" dirty="0" smtClean="0"/>
              <a:t>“</a:t>
            </a:r>
            <a:r>
              <a:rPr lang="ro-RO" sz="2400" dirty="0" smtClean="0"/>
              <a:t>VERDE</a:t>
            </a:r>
            <a:r>
              <a:rPr lang="en-US" sz="2400" dirty="0" smtClean="0"/>
              <a:t>”</a:t>
            </a:r>
            <a:endParaRPr lang="ro-RO" sz="2400" dirty="0"/>
          </a:p>
        </p:txBody>
      </p:sp>
      <p:pic>
        <p:nvPicPr>
          <p:cNvPr id="43010" name="Picture 2" descr="C:\Users\bogdan.puscasu\Desktop\smart city\Smart &amp; Green.jpg"/>
          <p:cNvPicPr>
            <a:picLocks noChangeAspect="1" noChangeArrowheads="1"/>
          </p:cNvPicPr>
          <p:nvPr/>
        </p:nvPicPr>
        <p:blipFill>
          <a:blip r:embed="rId2"/>
          <a:srcRect/>
          <a:stretch>
            <a:fillRect/>
          </a:stretch>
        </p:blipFill>
        <p:spPr bwMode="auto">
          <a:xfrm>
            <a:off x="1214414" y="1071546"/>
            <a:ext cx="6751722" cy="4071966"/>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bogdan.puscasu\Desktop\eventos-y-btl-cuenca.jpg"/>
          <p:cNvPicPr>
            <a:picLocks noChangeAspect="1" noChangeArrowheads="1"/>
          </p:cNvPicPr>
          <p:nvPr/>
        </p:nvPicPr>
        <p:blipFill>
          <a:blip r:embed="rId2"/>
          <a:srcRect/>
          <a:stretch>
            <a:fillRect/>
          </a:stretch>
        </p:blipFill>
        <p:spPr bwMode="auto">
          <a:xfrm>
            <a:off x="928662" y="1142984"/>
            <a:ext cx="7103546" cy="3929090"/>
          </a:xfrm>
          <a:prstGeom prst="rect">
            <a:avLst/>
          </a:prstGeom>
          <a:noFill/>
        </p:spPr>
      </p:pic>
      <p:sp>
        <p:nvSpPr>
          <p:cNvPr id="5" name="Subtitle 2"/>
          <p:cNvSpPr txBox="1">
            <a:spLocks/>
          </p:cNvSpPr>
          <p:nvPr/>
        </p:nvSpPr>
        <p:spPr>
          <a:xfrm>
            <a:off x="857224" y="5429264"/>
            <a:ext cx="7286676" cy="7143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o-RO" sz="2400" b="0" i="0" u="none" strike="noStrike" kern="1200" cap="none" spc="0" normalizeH="0" baseline="0" noProof="0" dirty="0" smtClean="0">
                <a:ln>
                  <a:noFill/>
                </a:ln>
                <a:solidFill>
                  <a:schemeClr val="tx1"/>
                </a:solidFill>
                <a:effectLst/>
                <a:uLnTx/>
                <a:uFillTx/>
                <a:latin typeface="+mn-lt"/>
                <a:ea typeface="+mn-ea"/>
                <a:cs typeface="+mn-cs"/>
              </a:rPr>
              <a:t>UN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SMART CITY </a:t>
            </a:r>
            <a:r>
              <a:rPr kumimoji="0" lang="ro-RO" sz="2400" b="0" i="0" u="none" strike="noStrike" kern="1200" cap="none" spc="0" normalizeH="0" baseline="0" noProof="0" dirty="0" smtClean="0">
                <a:ln>
                  <a:noFill/>
                </a:ln>
                <a:solidFill>
                  <a:schemeClr val="tx1"/>
                </a:solidFill>
                <a:effectLst/>
                <a:uLnTx/>
                <a:uFillTx/>
                <a:latin typeface="+mn-lt"/>
                <a:ea typeface="+mn-ea"/>
                <a:cs typeface="+mn-cs"/>
              </a:rPr>
              <a:t>ESTE ÎN PRIMUL</a:t>
            </a:r>
            <a:r>
              <a:rPr kumimoji="0" lang="ro-RO" sz="2400" b="0" i="0" u="none" strike="noStrike" kern="1200" cap="none" spc="0" normalizeH="0" noProof="0" dirty="0" smtClean="0">
                <a:ln>
                  <a:noFill/>
                </a:ln>
                <a:solidFill>
                  <a:schemeClr val="tx1"/>
                </a:solidFill>
                <a:effectLst/>
                <a:uLnTx/>
                <a:uFillTx/>
                <a:latin typeface="+mn-lt"/>
                <a:ea typeface="+mn-ea"/>
                <a:cs typeface="+mn-cs"/>
              </a:rPr>
              <a:t> RÂND DESPRE OAMENI !</a:t>
            </a:r>
            <a:endParaRPr kumimoji="0" lang="ro-RO"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85786" y="2428868"/>
            <a:ext cx="7715304" cy="1643074"/>
          </a:xfrm>
          <a:prstGeom prst="rect">
            <a:avLst/>
          </a:prstGeom>
        </p:spPr>
        <p:txBody>
          <a:bodyPr vert="horz" lIns="91440" tIns="45720" rIns="91440" bIns="45720" rtlCol="0">
            <a:normAutofit/>
          </a:bodyPr>
          <a:lstStyle/>
          <a:p>
            <a:pPr marL="342900" lvl="0" indent="-342900" algn="just">
              <a:spcBef>
                <a:spcPct val="20000"/>
              </a:spcBef>
              <a:defRPr/>
            </a:pPr>
            <a:r>
              <a:rPr lang="ro-RO" sz="2400" dirty="0" smtClean="0"/>
              <a:t>     </a:t>
            </a:r>
            <a:r>
              <a:rPr lang="ro-RO" sz="2400" dirty="0" smtClean="0"/>
              <a:t>MIISUNEA SMART CITY A ÎNCEPUT CU O DOCUMENTARE ȘI ELABORAREA UNUI GHID, DIN CARE AU REZULTAT ȘI PAȘII CARE TREBUIE FĂCUȚI CA PROIECTUL SĂ AIBĂ CÂT MAI MULȚI SUPORTERI.   </a:t>
            </a:r>
            <a:endParaRPr kumimoji="0" lang="ro-RO"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357422" y="1071546"/>
            <a:ext cx="4714908" cy="4736019"/>
          </a:xfrm>
          <a:prstGeom prst="rect">
            <a:avLst/>
          </a:prstGeom>
          <a:noFill/>
          <a:ln w="9525">
            <a:noFill/>
            <a:miter lim="800000"/>
            <a:headEnd/>
            <a:tailEnd/>
          </a:ln>
          <a:effectLst/>
        </p:spPr>
      </p:pic>
      <p:sp>
        <p:nvSpPr>
          <p:cNvPr id="3" name="Subtitle 2"/>
          <p:cNvSpPr txBox="1">
            <a:spLocks/>
          </p:cNvSpPr>
          <p:nvPr/>
        </p:nvSpPr>
        <p:spPr>
          <a:xfrm>
            <a:off x="3428992" y="5929330"/>
            <a:ext cx="3857652" cy="500066"/>
          </a:xfrm>
          <a:prstGeom prst="rect">
            <a:avLst/>
          </a:prstGeom>
        </p:spPr>
        <p:txBody>
          <a:bodyPr vert="horz" lIns="91440" tIns="45720" rIns="91440" bIns="45720" rtlCol="0">
            <a:noAutofit/>
          </a:bodyPr>
          <a:lstStyle/>
          <a:p>
            <a:pPr marL="342900" indent="-342900">
              <a:spcBef>
                <a:spcPct val="20000"/>
              </a:spcBef>
              <a:defRPr/>
            </a:pPr>
            <a:r>
              <a:rPr lang="ro-RO" sz="2400" dirty="0" smtClean="0"/>
              <a:t>.. SI ACESTA ESTE CUPRINSUL</a:t>
            </a:r>
            <a:endParaRPr kumimoji="0" lang="ro-RO"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2"/>
          <p:cNvPicPr>
            <a:picLocks noChangeAspect="1" noChangeArrowheads="1"/>
          </p:cNvPicPr>
          <p:nvPr/>
        </p:nvPicPr>
        <p:blipFill>
          <a:blip r:embed="rId3"/>
          <a:srcRect/>
          <a:stretch>
            <a:fillRect/>
          </a:stretch>
        </p:blipFill>
        <p:spPr bwMode="auto">
          <a:xfrm>
            <a:off x="2357422" y="1071546"/>
            <a:ext cx="4735863" cy="4714908"/>
          </a:xfrm>
          <a:prstGeom prst="rect">
            <a:avLst/>
          </a:prstGeom>
          <a:noFill/>
          <a:ln w="9525">
            <a:noFill/>
            <a:miter lim="800000"/>
            <a:headEnd/>
            <a:tailEnd/>
          </a:ln>
          <a:effectLst/>
        </p:spPr>
      </p:pic>
      <p:sp>
        <p:nvSpPr>
          <p:cNvPr id="5" name="Subtitle 2"/>
          <p:cNvSpPr txBox="1">
            <a:spLocks/>
          </p:cNvSpPr>
          <p:nvPr/>
        </p:nvSpPr>
        <p:spPr>
          <a:xfrm>
            <a:off x="2285984" y="500042"/>
            <a:ext cx="4857784" cy="500066"/>
          </a:xfrm>
          <a:prstGeom prst="rect">
            <a:avLst/>
          </a:prstGeom>
        </p:spPr>
        <p:txBody>
          <a:bodyPr vert="horz" lIns="91440" tIns="45720" rIns="91440" bIns="45720" rtlCol="0">
            <a:noAutofit/>
          </a:bodyPr>
          <a:lstStyle/>
          <a:p>
            <a:pPr marL="342900" indent="-342900">
              <a:spcBef>
                <a:spcPct val="20000"/>
              </a:spcBef>
              <a:defRPr/>
            </a:pPr>
            <a:r>
              <a:rPr lang="ro-RO" sz="2400" dirty="0" smtClean="0"/>
              <a:t>ACEASTA ESTE COPERTA GHIDULUI ..</a:t>
            </a:r>
            <a:endParaRPr lang="en-US" sz="24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0" presetClass="exit" presetSubtype="0" fill="hold" nodeType="afterEffect">
                                  <p:stCondLst>
                                    <p:cond delay="3000"/>
                                  </p:stCondLst>
                                  <p:childTnLst>
                                    <p:animEffect transition="out" filter="fade">
                                      <p:cBhvr>
                                        <p:cTn id="14" dur="2000"/>
                                        <p:tgtEl>
                                          <p:spTgt spid="1026"/>
                                        </p:tgtEl>
                                      </p:cBhvr>
                                    </p:animEffect>
                                    <p:set>
                                      <p:cBhvr>
                                        <p:cTn id="15" dur="1" fill="hold">
                                          <p:stCondLst>
                                            <p:cond delay="1999"/>
                                          </p:stCondLst>
                                        </p:cTn>
                                        <p:tgtEl>
                                          <p:spTgt spid="1026"/>
                                        </p:tgtEl>
                                        <p:attrNameLst>
                                          <p:attrName>style.visibility</p:attrName>
                                        </p:attrNameLst>
                                      </p:cBhvr>
                                      <p:to>
                                        <p:strVal val="hidden"/>
                                      </p:to>
                                    </p:set>
                                  </p:childTnLst>
                                </p:cTn>
                              </p:par>
                              <p:par>
                                <p:cTn id="16" presetID="10" presetClass="exit" presetSubtype="0" fill="hold" grpId="1" nodeType="withEffect">
                                  <p:stCondLst>
                                    <p:cond delay="3000"/>
                                  </p:stCondLst>
                                  <p:childTnLst>
                                    <p:animEffect transition="out" filter="fade">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childTnLst>
                          </p:cTn>
                        </p:par>
                        <p:par>
                          <p:cTn id="19" fill="hold">
                            <p:stCondLst>
                              <p:cond delay="5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786" y="2285992"/>
            <a:ext cx="6786610" cy="2234458"/>
          </a:xfrm>
          <a:prstGeom prst="rect">
            <a:avLst/>
          </a:prstGeom>
          <a:noFill/>
        </p:spPr>
        <p:txBody>
          <a:bodyPr wrap="square" rtlCol="0">
            <a:spAutoFit/>
          </a:bodyPr>
          <a:lstStyle/>
          <a:p>
            <a:pPr marL="342900" lvl="0" indent="-342900" algn="r">
              <a:spcBef>
                <a:spcPct val="20000"/>
              </a:spcBef>
              <a:defRPr/>
            </a:pPr>
            <a:r>
              <a:rPr lang="en-US" sz="2400" dirty="0" smtClean="0"/>
              <a:t>MAI INT</a:t>
            </a:r>
            <a:r>
              <a:rPr lang="ro-RO" sz="2400" dirty="0" smtClean="0"/>
              <a:t>ÂI</a:t>
            </a:r>
            <a:r>
              <a:rPr lang="en-US" sz="2400" dirty="0" smtClean="0"/>
              <a:t>, </a:t>
            </a:r>
            <a:endParaRPr lang="ro-RO" sz="2400" dirty="0" smtClean="0"/>
          </a:p>
          <a:p>
            <a:pPr marL="342900" lvl="0" indent="-342900" algn="r">
              <a:spcBef>
                <a:spcPct val="20000"/>
              </a:spcBef>
              <a:defRPr/>
            </a:pPr>
            <a:r>
              <a:rPr lang="ro-RO" sz="2400" dirty="0" smtClean="0"/>
              <a:t>AM EXPLICAT PUBLIC CE ESTE UN SMART CITY, </a:t>
            </a:r>
          </a:p>
          <a:p>
            <a:pPr marL="342900" lvl="0" indent="-342900" algn="r">
              <a:spcBef>
                <a:spcPct val="20000"/>
              </a:spcBef>
              <a:defRPr/>
            </a:pPr>
            <a:r>
              <a:rPr lang="ro-RO" sz="2400" dirty="0" smtClean="0"/>
              <a:t>CARE SUNT PROVOCARILE TEHNOLOGIEI ACTUALE</a:t>
            </a:r>
          </a:p>
          <a:p>
            <a:pPr marL="342900" lvl="0" indent="-342900" algn="r">
              <a:spcBef>
                <a:spcPct val="20000"/>
              </a:spcBef>
              <a:defRPr/>
            </a:pPr>
            <a:r>
              <a:rPr lang="ro-RO" sz="2400" dirty="0" smtClean="0"/>
              <a:t>ȘI CARE SUNT PREMISELE</a:t>
            </a:r>
          </a:p>
          <a:p>
            <a:pPr marL="342900" lvl="0" indent="-342900" algn="r">
              <a:spcBef>
                <a:spcPct val="20000"/>
              </a:spcBef>
              <a:defRPr/>
            </a:pPr>
            <a:r>
              <a:rPr lang="ro-RO" sz="2400" dirty="0" smtClean="0"/>
              <a:t>UNEI DEZVOLTĂRI SUSTENABILE DE TIP SMART.</a:t>
            </a:r>
            <a:endParaRPr lang="ro-RO" sz="2400" dirty="0"/>
          </a:p>
        </p:txBody>
      </p:sp>
      <p:pic>
        <p:nvPicPr>
          <p:cNvPr id="4" name="Picture 2"/>
          <p:cNvPicPr>
            <a:picLocks noChangeAspect="1" noChangeArrowheads="1"/>
          </p:cNvPicPr>
          <p:nvPr/>
        </p:nvPicPr>
        <p:blipFill>
          <a:blip r:embed="rId2"/>
          <a:srcRect/>
          <a:stretch>
            <a:fillRect/>
          </a:stretch>
        </p:blipFill>
        <p:spPr bwMode="auto">
          <a:xfrm>
            <a:off x="1714480" y="428604"/>
            <a:ext cx="5695965" cy="5841036"/>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xit" presetSubtype="0" fill="hold" grpId="0" nodeType="withEffect">
                                  <p:stCondLst>
                                    <p:cond delay="0"/>
                                  </p:stCondLst>
                                  <p:childTnLst>
                                    <p:animEffect transition="out" filter="fade">
                                      <p:cBhvr>
                                        <p:cTn id="9" dur="2000"/>
                                        <p:tgtEl>
                                          <p:spTgt spid="3"/>
                                        </p:tgtEl>
                                      </p:cBhvr>
                                    </p:animEffect>
                                    <p:set>
                                      <p:cBhvr>
                                        <p:cTn id="10"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71604" y="2000240"/>
            <a:ext cx="5857916" cy="2857520"/>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tabLst/>
              <a:defRPr/>
            </a:pPr>
            <a:r>
              <a:rPr lang="ro-RO" sz="2400" dirty="0" smtClean="0"/>
              <a:t>  APOI, AM IDENTIFICAT 10 ELEMENTE </a:t>
            </a:r>
          </a:p>
          <a:p>
            <a:pPr marL="342900" marR="0" lvl="0" indent="-342900" algn="r" defTabSz="914400" rtl="0" eaLnBrk="1" fontAlgn="auto" latinLnBrk="0" hangingPunct="1">
              <a:lnSpc>
                <a:spcPct val="100000"/>
              </a:lnSpc>
              <a:spcBef>
                <a:spcPct val="20000"/>
              </a:spcBef>
              <a:spcAft>
                <a:spcPts val="0"/>
              </a:spcAft>
              <a:buClrTx/>
              <a:buSzTx/>
              <a:tabLst/>
              <a:defRPr/>
            </a:pPr>
            <a:r>
              <a:rPr lang="ro-RO" sz="2400" dirty="0" smtClean="0"/>
              <a:t>CARE EXISTĂ, FUNCȚIONEAZĂ</a:t>
            </a:r>
            <a:r>
              <a:rPr lang="en-US" sz="2400" dirty="0" smtClean="0"/>
              <a:t> </a:t>
            </a:r>
            <a:endParaRPr lang="ro-RO" sz="2400" dirty="0" smtClean="0"/>
          </a:p>
          <a:p>
            <a:pPr marL="457200" lvl="0" indent="-457200" algn="r">
              <a:spcBef>
                <a:spcPct val="20000"/>
              </a:spcBef>
              <a:defRPr/>
            </a:pPr>
            <a:r>
              <a:rPr lang="ro-RO" sz="2400" dirty="0" smtClean="0"/>
              <a:t>ȘI POT FI CONSIDERATE COMPONENTE </a:t>
            </a:r>
          </a:p>
          <a:p>
            <a:pPr marL="457200" lvl="0" indent="-457200" algn="r">
              <a:spcBef>
                <a:spcPct val="20000"/>
              </a:spcBef>
              <a:defRPr/>
            </a:pPr>
            <a:r>
              <a:rPr lang="ro-RO" sz="2400" dirty="0" smtClean="0"/>
              <a:t>ALE VIITOAREI </a:t>
            </a:r>
            <a:r>
              <a:rPr lang="en-US" sz="2400" dirty="0" smtClean="0"/>
              <a:t>ARCHITECTUR</a:t>
            </a:r>
            <a:r>
              <a:rPr lang="ro-RO" sz="2400" dirty="0" smtClean="0"/>
              <a:t>I SMART</a:t>
            </a:r>
            <a:r>
              <a:rPr lang="en-US" sz="2400" dirty="0" smtClean="0"/>
              <a:t>      </a:t>
            </a:r>
            <a:endParaRPr lang="ro-RO" sz="2400" dirty="0" smtClean="0"/>
          </a:p>
          <a:p>
            <a:pPr marL="457200" lvl="0" indent="-457200" algn="r">
              <a:spcBef>
                <a:spcPct val="20000"/>
              </a:spcBef>
              <a:defRPr/>
            </a:pPr>
            <a:r>
              <a:rPr lang="ro-RO" sz="2400" dirty="0" smtClean="0"/>
              <a:t>ȘI LE-AM PREZENTAT COMUNITĂȚII</a:t>
            </a:r>
          </a:p>
          <a:p>
            <a:pPr marL="457200" marR="0" lvl="0" indent="-457200" algn="r" defTabSz="914400" rtl="0" eaLnBrk="1" fontAlgn="auto" latinLnBrk="0" hangingPunct="1">
              <a:lnSpc>
                <a:spcPct val="100000"/>
              </a:lnSpc>
              <a:spcBef>
                <a:spcPct val="20000"/>
              </a:spcBef>
              <a:spcAft>
                <a:spcPts val="0"/>
              </a:spcAft>
              <a:buClrTx/>
              <a:buSzTx/>
              <a:tabLst/>
              <a:defRPr/>
            </a:pPr>
            <a:r>
              <a:rPr lang="ro-RO" sz="2400" dirty="0" smtClean="0"/>
              <a:t>DIN ACEASTĂ NOUĂ PERSPECTIVĂ.</a:t>
            </a:r>
            <a:endParaRPr kumimoji="0" lang="ro-RO"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srcRect/>
          <a:stretch>
            <a:fillRect/>
          </a:stretch>
        </p:blipFill>
        <p:spPr bwMode="auto">
          <a:xfrm>
            <a:off x="2071670" y="428604"/>
            <a:ext cx="5094571" cy="6000792"/>
          </a:xfrm>
          <a:prstGeom prst="rect">
            <a:avLst/>
          </a:prstGeom>
          <a:noFill/>
          <a:ln w="9525">
            <a:noFill/>
            <a:miter lim="800000"/>
            <a:headEnd/>
            <a:tailEnd/>
          </a:ln>
          <a:effectLst/>
        </p:spPr>
      </p:pic>
      <p:sp>
        <p:nvSpPr>
          <p:cNvPr id="3" name="Rectangle 2"/>
          <p:cNvSpPr/>
          <p:nvPr/>
        </p:nvSpPr>
        <p:spPr>
          <a:xfrm>
            <a:off x="2928926" y="2000240"/>
            <a:ext cx="1500198" cy="142876"/>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Rectangle 3"/>
          <p:cNvSpPr/>
          <p:nvPr/>
        </p:nvSpPr>
        <p:spPr>
          <a:xfrm>
            <a:off x="2928926" y="2357430"/>
            <a:ext cx="1214446" cy="142876"/>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 name="Rectangle 4"/>
          <p:cNvSpPr/>
          <p:nvPr/>
        </p:nvSpPr>
        <p:spPr>
          <a:xfrm>
            <a:off x="2928926" y="2714620"/>
            <a:ext cx="1714512" cy="142876"/>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Rectangle 5"/>
          <p:cNvSpPr/>
          <p:nvPr/>
        </p:nvSpPr>
        <p:spPr>
          <a:xfrm>
            <a:off x="2928926" y="3214686"/>
            <a:ext cx="1928826" cy="142876"/>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Rectangle 6"/>
          <p:cNvSpPr/>
          <p:nvPr/>
        </p:nvSpPr>
        <p:spPr>
          <a:xfrm>
            <a:off x="2928926" y="3571876"/>
            <a:ext cx="2786082" cy="142876"/>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Rectangle 7"/>
          <p:cNvSpPr/>
          <p:nvPr/>
        </p:nvSpPr>
        <p:spPr>
          <a:xfrm>
            <a:off x="2928926" y="4071942"/>
            <a:ext cx="1500198" cy="142876"/>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Rectangle 8"/>
          <p:cNvSpPr/>
          <p:nvPr/>
        </p:nvSpPr>
        <p:spPr>
          <a:xfrm>
            <a:off x="2928926" y="4429132"/>
            <a:ext cx="1571636" cy="142876"/>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Rectangle 9"/>
          <p:cNvSpPr/>
          <p:nvPr/>
        </p:nvSpPr>
        <p:spPr>
          <a:xfrm>
            <a:off x="2928926" y="4786322"/>
            <a:ext cx="1428760" cy="142876"/>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Rectangle 10"/>
          <p:cNvSpPr/>
          <p:nvPr/>
        </p:nvSpPr>
        <p:spPr>
          <a:xfrm>
            <a:off x="2928926" y="5286388"/>
            <a:ext cx="1428760" cy="142876"/>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Rectangle 11"/>
          <p:cNvSpPr/>
          <p:nvPr/>
        </p:nvSpPr>
        <p:spPr>
          <a:xfrm>
            <a:off x="2928926" y="5857892"/>
            <a:ext cx="1357322" cy="142876"/>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TotalTime>
  <Words>453</Words>
  <Application>Microsoft Office PowerPoint</Application>
  <PresentationFormat>On-screen Show (4:3)</PresentationFormat>
  <Paragraphs>44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DIN PĂCATE, ÎN ROMÂNIA ÎNCĂ AVEM DE A FACE CU O PERCEPȚIE GREȘITĂ SAU VAGĂ - VIZIUNE LIMITATĂ. </vt:lpstr>
      <vt:lpstr>DAR UN ORAȘ INTELIGENT NU POATE FI DECÂT “VERDE”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bogdan.puscasu</dc:creator>
  <cp:lastModifiedBy>bogdan.puscasu</cp:lastModifiedBy>
  <cp:revision>170</cp:revision>
  <dcterms:created xsi:type="dcterms:W3CDTF">2015-12-08T08:12:46Z</dcterms:created>
  <dcterms:modified xsi:type="dcterms:W3CDTF">2018-02-20T14:11:39Z</dcterms:modified>
</cp:coreProperties>
</file>